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311" r:id="rId5"/>
    <p:sldId id="304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300" r:id="rId14"/>
    <p:sldId id="270" r:id="rId15"/>
    <p:sldId id="271" r:id="rId16"/>
    <p:sldId id="299" r:id="rId17"/>
    <p:sldId id="272" r:id="rId18"/>
    <p:sldId id="274" r:id="rId19"/>
    <p:sldId id="301" r:id="rId20"/>
    <p:sldId id="278" r:id="rId21"/>
    <p:sldId id="279" r:id="rId22"/>
    <p:sldId id="276" r:id="rId23"/>
    <p:sldId id="277" r:id="rId24"/>
    <p:sldId id="315" r:id="rId25"/>
    <p:sldId id="280" r:id="rId26"/>
    <p:sldId id="308" r:id="rId27"/>
    <p:sldId id="307" r:id="rId28"/>
    <p:sldId id="283" r:id="rId29"/>
    <p:sldId id="284" r:id="rId30"/>
    <p:sldId id="285" r:id="rId31"/>
    <p:sldId id="313" r:id="rId32"/>
    <p:sldId id="286" r:id="rId33"/>
    <p:sldId id="289" r:id="rId34"/>
    <p:sldId id="293" r:id="rId35"/>
    <p:sldId id="290" r:id="rId36"/>
    <p:sldId id="291" r:id="rId37"/>
    <p:sldId id="292" r:id="rId38"/>
    <p:sldId id="294" r:id="rId39"/>
    <p:sldId id="30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4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9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DFC7-ECC4-497E-9559-8B8FF1CE75A4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09151-E1F4-4174-BFA2-370C163B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jWwK_HvoSDAxVO_rsIHd03As0QFnoECB0QAQ&amp;url=https://www.sciencedirect.com/topics/biochemistry-genetics-and-molecular-biology/uridine-diphosphate-glucuronic-acid&amp;usg=AOvVaw2bP9zJWVzZAONrIWp_AI9P&amp;opi=89978449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centration" TargetMode="External"/><Relationship Id="rId2" Type="http://schemas.openxmlformats.org/officeDocument/2006/relationships/hyperlink" Target="https://en.wikipedia.org/wiki/Rati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Enzym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768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 </a:t>
            </a:r>
            <a:r>
              <a:rPr lang="en-US" sz="4800" b="1" dirty="0" smtClean="0">
                <a:solidFill>
                  <a:srgbClr val="C00000"/>
                </a:solidFill>
              </a:rPr>
              <a:t>Interpretation of Liver Function Tests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 (LFTs)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H.MOGHAVEMI M.D</a:t>
            </a: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Obstetrician&amp;Gyneco0logist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49" y="2226696"/>
            <a:ext cx="5114488" cy="28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40" y="940508"/>
            <a:ext cx="11099260" cy="5293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 Why is AST higher than ALT in</a:t>
            </a:r>
            <a:r>
              <a:rPr lang="en-US" sz="4000" b="1" dirty="0" smtClean="0"/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alcoholic patient</a:t>
            </a:r>
            <a:r>
              <a:rPr lang="en-US" sz="4000" b="1" dirty="0" smtClean="0">
                <a:solidFill>
                  <a:srgbClr val="C00000"/>
                </a:solidFill>
              </a:rPr>
              <a:t> ?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40" y="2242300"/>
            <a:ext cx="4338536" cy="174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B6 depletion </a:t>
            </a:r>
          </a:p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28453" y="28738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2239" y="2242300"/>
            <a:ext cx="5511561" cy="1747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Mitochondrial damage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(ALT inactive)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8355703" y="40053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8234" y="5028343"/>
            <a:ext cx="69199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</a:rPr>
              <a:t>lcohol</a:t>
            </a:r>
            <a:endParaRPr lang="en-US" sz="4800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3456600" y="39900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07" y="14138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Serum alkaline phosphatase (ALP)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</a:rPr>
              <a:t>nd</a:t>
            </a: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00B050"/>
                </a:solidFill>
              </a:rPr>
              <a:t>Billirubin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0507"/>
            <a:ext cx="6089514" cy="680749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" y="330740"/>
            <a:ext cx="6899727" cy="65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941"/>
            <a:ext cx="11634281" cy="7009258"/>
          </a:xfrm>
        </p:spPr>
      </p:pic>
    </p:spTree>
    <p:extLst>
      <p:ext uri="{BB962C8B-B14F-4D97-AF65-F5344CB8AC3E}">
        <p14:creationId xmlns:p14="http://schemas.microsoft.com/office/powerpoint/2010/main" val="100984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www.aasld.org/sites/default/files/styles/lfn_article_image/public/lfn_migrated/wp-content/uploads/2020/06/Figure9.png?itok=0-mzpSt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23"/>
            <a:ext cx="12192000" cy="708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7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3"/>
            <a:ext cx="11925074" cy="6735337"/>
          </a:xfrm>
        </p:spPr>
      </p:pic>
    </p:spTree>
    <p:extLst>
      <p:ext uri="{BB962C8B-B14F-4D97-AF65-F5344CB8AC3E}">
        <p14:creationId xmlns:p14="http://schemas.microsoft.com/office/powerpoint/2010/main" val="38643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48" y="22449"/>
            <a:ext cx="6571785" cy="6835551"/>
          </a:xfrm>
        </p:spPr>
      </p:pic>
    </p:spTree>
    <p:extLst>
      <p:ext uri="{BB962C8B-B14F-4D97-AF65-F5344CB8AC3E}">
        <p14:creationId xmlns:p14="http://schemas.microsoft.com/office/powerpoint/2010/main" val="1805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147436"/>
            <a:ext cx="12192000" cy="6710564"/>
          </a:xfrm>
        </p:spPr>
      </p:pic>
      <p:sp>
        <p:nvSpPr>
          <p:cNvPr id="2" name="Rectangle 1"/>
          <p:cNvSpPr/>
          <p:nvPr/>
        </p:nvSpPr>
        <p:spPr>
          <a:xfrm>
            <a:off x="10292575" y="334536"/>
            <a:ext cx="162807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95% water</a:t>
            </a:r>
          </a:p>
        </p:txBody>
      </p:sp>
    </p:spTree>
    <p:extLst>
      <p:ext uri="{BB962C8B-B14F-4D97-AF65-F5344CB8AC3E}">
        <p14:creationId xmlns:p14="http://schemas.microsoft.com/office/powerpoint/2010/main" val="3933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3034"/>
          </a:xfrm>
        </p:spPr>
      </p:pic>
      <p:sp>
        <p:nvSpPr>
          <p:cNvPr id="4" name="Oval 3"/>
          <p:cNvSpPr/>
          <p:nvPr/>
        </p:nvSpPr>
        <p:spPr>
          <a:xfrm>
            <a:off x="89210" y="579863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641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27664"/>
            <a:ext cx="12091639" cy="5915936"/>
          </a:xfrm>
        </p:spPr>
      </p:pic>
      <p:sp>
        <p:nvSpPr>
          <p:cNvPr id="2" name="Rectangle 1"/>
          <p:cNvSpPr/>
          <p:nvPr/>
        </p:nvSpPr>
        <p:spPr>
          <a:xfrm>
            <a:off x="278780" y="5943600"/>
            <a:ext cx="486193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hlinkClick r:id="rId3"/>
              </a:rPr>
              <a:t>Uridine Diphosphate Glucuronic Acid -</a:t>
            </a:r>
          </a:p>
        </p:txBody>
      </p:sp>
      <p:sp>
        <p:nvSpPr>
          <p:cNvPr id="3" name="Rectangle 2"/>
          <p:cNvSpPr/>
          <p:nvPr/>
        </p:nvSpPr>
        <p:spPr>
          <a:xfrm>
            <a:off x="6802244" y="5898995"/>
            <a:ext cx="351263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Uridine </a:t>
            </a:r>
            <a:r>
              <a:rPr lang="en-US" sz="2000" b="1" dirty="0" err="1">
                <a:solidFill>
                  <a:schemeClr val="accent5"/>
                </a:solidFill>
              </a:rPr>
              <a:t>G</a:t>
            </a:r>
            <a:r>
              <a:rPr lang="en-US" sz="2000" b="1" dirty="0" err="1" smtClean="0">
                <a:solidFill>
                  <a:schemeClr val="accent5"/>
                </a:solidFill>
              </a:rPr>
              <a:t>lucuronic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>
                <a:solidFill>
                  <a:schemeClr val="accent5"/>
                </a:solidFill>
              </a:rPr>
              <a:t>T</a:t>
            </a:r>
            <a:r>
              <a:rPr lang="en-US" sz="2000" b="1" dirty="0" smtClean="0">
                <a:solidFill>
                  <a:schemeClr val="accent5"/>
                </a:solidFill>
              </a:rPr>
              <a:t>ransferase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184" y="189571"/>
            <a:ext cx="10006361" cy="9701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8937" y="1611189"/>
            <a:ext cx="9144000" cy="524681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Alanine amino transaminase (ALT)</a:t>
            </a:r>
          </a:p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Aspartate aminotransferase (AST)</a:t>
            </a:r>
          </a:p>
          <a:p>
            <a:pPr algn="l"/>
            <a:r>
              <a:rPr lang="en-US" sz="3600" b="1" dirty="0" smtClean="0">
                <a:solidFill>
                  <a:srgbClr val="C00000"/>
                </a:solidFill>
              </a:rPr>
              <a:t>Gamma-glutamyl transferase  (GGT)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</a:rPr>
              <a:t>Alkaline phosphatase (ALP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Bilirubin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Albumin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INR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Fibrinogen—prothrombin </a:t>
            </a: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557" y="189571"/>
            <a:ext cx="847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7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978"/>
            <a:ext cx="12192000" cy="6855646"/>
          </a:xfrm>
        </p:spPr>
      </p:pic>
    </p:spTree>
    <p:extLst>
      <p:ext uri="{BB962C8B-B14F-4D97-AF65-F5344CB8AC3E}">
        <p14:creationId xmlns:p14="http://schemas.microsoft.com/office/powerpoint/2010/main" val="7453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oghaveh\Crigler-najjar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519531" y="100361"/>
            <a:ext cx="2843561" cy="4348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More severe than Gilbert 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ghaveh\Dubin-Johnson-defec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4" y="1201808"/>
            <a:ext cx="9902757" cy="5656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085278" y="0"/>
            <a:ext cx="6868913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Dubin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jonson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8292" y="122038"/>
            <a:ext cx="253132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(Dark Liver)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28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ghaveh\Rotor-syndrome-defec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61"/>
            <a:ext cx="12192000" cy="5386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02889" y="0"/>
            <a:ext cx="10905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Rotor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Syndrome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mpaired </a:t>
            </a:r>
            <a:r>
              <a:rPr lang="en-US" sz="2400" b="1" dirty="0">
                <a:solidFill>
                  <a:srgbClr val="FF0000"/>
                </a:solidFill>
              </a:rPr>
              <a:t>hepatocellular storage of conjugated bilirubin that leaks into </a:t>
            </a:r>
            <a:r>
              <a:rPr lang="en-US" sz="2400" b="1" dirty="0" smtClean="0">
                <a:solidFill>
                  <a:srgbClr val="FF0000"/>
                </a:solidFill>
              </a:rPr>
              <a:t>plasma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oghaveh\Desktop\Reference-range-of-serum-bilirubin-and-liver-enzyme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5" y="992459"/>
            <a:ext cx="11050859" cy="48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01805" y="5051367"/>
            <a:ext cx="110508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                        GGT                                              0—30 IU/L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5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7123" y="2509736"/>
            <a:ext cx="9609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</a:rPr>
              <a:t>G</a:t>
            </a:r>
            <a:r>
              <a:rPr lang="en-US" sz="6000" b="1" dirty="0" smtClean="0">
                <a:solidFill>
                  <a:srgbClr val="C00000"/>
                </a:solidFill>
              </a:rPr>
              <a:t>amma-</a:t>
            </a:r>
            <a:r>
              <a:rPr lang="en-US" sz="6000" b="1" u="sng" dirty="0" smtClean="0">
                <a:solidFill>
                  <a:srgbClr val="C00000"/>
                </a:solidFill>
              </a:rPr>
              <a:t>G</a:t>
            </a:r>
            <a:r>
              <a:rPr lang="en-US" sz="6000" b="1" dirty="0" smtClean="0">
                <a:solidFill>
                  <a:srgbClr val="C00000"/>
                </a:solidFill>
              </a:rPr>
              <a:t>lutamyl </a:t>
            </a:r>
            <a:r>
              <a:rPr lang="en-US" sz="6000" b="1" u="sng" dirty="0" smtClean="0">
                <a:solidFill>
                  <a:srgbClr val="C00000"/>
                </a:solidFill>
              </a:rPr>
              <a:t>T</a:t>
            </a:r>
            <a:r>
              <a:rPr lang="en-US" sz="6000" b="1" dirty="0" smtClean="0">
                <a:solidFill>
                  <a:srgbClr val="C00000"/>
                </a:solidFill>
              </a:rPr>
              <a:t>ransferase 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(</a:t>
            </a:r>
            <a:r>
              <a:rPr lang="en-US" sz="6000" b="1" u="sng" dirty="0">
                <a:solidFill>
                  <a:srgbClr val="C00000"/>
                </a:solidFill>
              </a:rPr>
              <a:t>GGT</a:t>
            </a:r>
            <a:r>
              <a:rPr lang="en-US" sz="6000" b="1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99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36" y="532741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An isolated </a:t>
            </a:r>
            <a:r>
              <a:rPr lang="en-US" sz="3200" b="1" dirty="0">
                <a:solidFill>
                  <a:srgbClr val="FF0000"/>
                </a:solidFill>
              </a:rPr>
              <a:t>GGT</a:t>
            </a:r>
            <a:r>
              <a:rPr lang="en-US" sz="3200" dirty="0"/>
              <a:t> rise is classically associated with </a:t>
            </a:r>
            <a:r>
              <a:rPr lang="en-US" sz="3200" b="1" dirty="0"/>
              <a:t>alcohol excess</a:t>
            </a:r>
            <a:br>
              <a:rPr lang="en-US" sz="3200" b="1" dirty="0"/>
            </a:br>
            <a:r>
              <a:rPr lang="en-US" sz="3200" b="1" dirty="0">
                <a:solidFill>
                  <a:srgbClr val="C00000"/>
                </a:solidFill>
              </a:rPr>
              <a:t>ALP rise 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without</a:t>
            </a:r>
            <a:r>
              <a:rPr lang="en-US" sz="3200" b="1" dirty="0" smtClean="0">
                <a:solidFill>
                  <a:srgbClr val="C00000"/>
                </a:solidFill>
              </a:rPr>
              <a:t>   </a:t>
            </a:r>
            <a:r>
              <a:rPr lang="en-US" sz="3200" b="1" dirty="0">
                <a:solidFill>
                  <a:srgbClr val="C00000"/>
                </a:solidFill>
              </a:rPr>
              <a:t>GGT rise   </a:t>
            </a:r>
            <a:r>
              <a:rPr lang="en-US" sz="3200" b="1" dirty="0"/>
              <a:t>suggest</a:t>
            </a:r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600" b="1" dirty="0">
                <a:solidFill>
                  <a:srgbClr val="FF0000"/>
                </a:solidFill>
              </a:rPr>
              <a:t>Bony pathology.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76217"/>
            <a:ext cx="11832547" cy="5151200"/>
          </a:xfrm>
        </p:spPr>
      </p:pic>
    </p:spTree>
    <p:extLst>
      <p:ext uri="{BB962C8B-B14F-4D97-AF65-F5344CB8AC3E}">
        <p14:creationId xmlns:p14="http://schemas.microsoft.com/office/powerpoint/2010/main" val="235856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>
                <a:solidFill>
                  <a:schemeClr val="accent5"/>
                </a:solidFill>
              </a:rPr>
              <a:t>The pattern of ALT to ALP rise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7859"/>
            <a:ext cx="12192000" cy="43513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ALT</a:t>
            </a:r>
            <a:r>
              <a:rPr lang="en-US" sz="4400" b="1" dirty="0" smtClean="0">
                <a:solidFill>
                  <a:srgbClr val="002060"/>
                </a:solidFill>
              </a:rPr>
              <a:t>&gt; </a:t>
            </a:r>
            <a:r>
              <a:rPr lang="en-US" sz="3600" b="1" dirty="0" smtClean="0">
                <a:solidFill>
                  <a:srgbClr val="C00000"/>
                </a:solidFill>
              </a:rPr>
              <a:t>10 times  </a:t>
            </a:r>
            <a:r>
              <a:rPr lang="en-US" sz="4400" dirty="0" smtClean="0">
                <a:solidFill>
                  <a:srgbClr val="00B050"/>
                </a:solidFill>
              </a:rPr>
              <a:t>and</a:t>
            </a:r>
            <a:r>
              <a:rPr lang="en-US" dirty="0" smtClean="0"/>
              <a:t>   </a:t>
            </a:r>
            <a:r>
              <a:rPr lang="en-US" sz="3600" b="1" dirty="0" smtClean="0">
                <a:solidFill>
                  <a:srgbClr val="C00000"/>
                </a:solidFill>
              </a:rPr>
              <a:t>ALP &lt; 3    </a:t>
            </a:r>
            <a:r>
              <a:rPr lang="en-US" b="1" dirty="0" smtClean="0"/>
              <a:t>suggest    </a:t>
            </a:r>
            <a:r>
              <a:rPr lang="en-US" sz="3600" b="1" dirty="0" smtClean="0">
                <a:solidFill>
                  <a:srgbClr val="FF0000"/>
                </a:solidFill>
              </a:rPr>
              <a:t>Hepatocellular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injury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sz="3600" b="1" dirty="0" smtClean="0">
                <a:solidFill>
                  <a:srgbClr val="C00000"/>
                </a:solidFill>
              </a:rPr>
              <a:t>ALT</a:t>
            </a:r>
            <a:r>
              <a:rPr lang="en-US" sz="4400" b="1" dirty="0" smtClean="0">
                <a:solidFill>
                  <a:srgbClr val="002060"/>
                </a:solidFill>
              </a:rPr>
              <a:t>&lt;</a:t>
            </a:r>
            <a:r>
              <a:rPr lang="en-US" sz="3600" b="1" dirty="0" smtClean="0">
                <a:solidFill>
                  <a:srgbClr val="C00000"/>
                </a:solidFill>
              </a:rPr>
              <a:t> 10 times</a:t>
            </a:r>
            <a:r>
              <a:rPr lang="en-US" sz="3600" b="1" dirty="0" smtClean="0"/>
              <a:t> </a:t>
            </a:r>
            <a:r>
              <a:rPr lang="en-US" sz="4000" dirty="0" smtClean="0">
                <a:solidFill>
                  <a:srgbClr val="00B050"/>
                </a:solidFill>
              </a:rPr>
              <a:t> and   </a:t>
            </a:r>
            <a:r>
              <a:rPr lang="en-US" sz="3600" b="1" dirty="0" smtClean="0">
                <a:solidFill>
                  <a:srgbClr val="C00000"/>
                </a:solidFill>
              </a:rPr>
              <a:t>ALP&gt;3 </a:t>
            </a:r>
            <a:r>
              <a:rPr lang="en-US" sz="3600" b="1" dirty="0" smtClean="0"/>
              <a:t>     </a:t>
            </a:r>
            <a:r>
              <a:rPr lang="en-US" b="1" dirty="0" smtClean="0"/>
              <a:t>suggests</a:t>
            </a:r>
            <a:r>
              <a:rPr lang="en-US" sz="3600" dirty="0" smtClean="0"/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Cholestasis</a:t>
            </a:r>
          </a:p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C00000"/>
                </a:solidFill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</a:rPr>
              <a:t>ixed picture   </a:t>
            </a:r>
            <a:r>
              <a:rPr lang="en-US" sz="3000" b="1" dirty="0" smtClean="0"/>
              <a:t>suggest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3600" b="1" dirty="0">
                <a:solidFill>
                  <a:srgbClr val="FF0000"/>
                </a:solidFill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</a:rPr>
              <a:t>epatocellular injury and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holestasis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3500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79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6919" y="568712"/>
            <a:ext cx="817123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All coagulation factor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70179" y="1483112"/>
            <a:ext cx="2964713" cy="26762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Except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741" y="4159404"/>
            <a:ext cx="511206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Von </a:t>
            </a:r>
            <a:r>
              <a:rPr lang="en-US" sz="4000" b="1" dirty="0" err="1">
                <a:solidFill>
                  <a:srgbClr val="FF0000"/>
                </a:solidFill>
              </a:rPr>
              <a:t>Willebrand</a:t>
            </a:r>
            <a:r>
              <a:rPr lang="en-US" sz="4000" b="1" dirty="0">
                <a:solidFill>
                  <a:srgbClr val="FF0000"/>
                </a:solidFill>
              </a:rPr>
              <a:t> factor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6791" y="4159404"/>
            <a:ext cx="5856051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Tissue </a:t>
            </a:r>
            <a:r>
              <a:rPr lang="en-US" sz="3600" b="1" dirty="0">
                <a:solidFill>
                  <a:srgbClr val="FF0000"/>
                </a:solidFill>
              </a:rPr>
              <a:t>plasminogen activator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6692275" y="5086296"/>
            <a:ext cx="535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Neurons</a:t>
            </a:r>
            <a:r>
              <a:rPr lang="en-US" sz="2400" b="1" dirty="0"/>
              <a:t>, glial cells, and endothelial cells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30740" y="5086296"/>
            <a:ext cx="5330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Endothelial cells and </a:t>
            </a:r>
            <a:r>
              <a:rPr lang="en-US" sz="2400" b="1" dirty="0"/>
              <a:t>bone marrow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9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defin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0"/>
            <a:ext cx="12192000" cy="6690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2" y="121397"/>
            <a:ext cx="9919365" cy="6558183"/>
          </a:xfrm>
        </p:spPr>
      </p:pic>
      <p:sp>
        <p:nvSpPr>
          <p:cNvPr id="2" name="Rounded Rectangle 1"/>
          <p:cNvSpPr/>
          <p:nvPr/>
        </p:nvSpPr>
        <p:spPr>
          <a:xfrm>
            <a:off x="5129561" y="1449658"/>
            <a:ext cx="624469" cy="3456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AlT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b="1" dirty="0" smtClean="0">
                <a:solidFill>
                  <a:srgbClr val="C00000"/>
                </a:solidFill>
              </a:rPr>
              <a:t>Albumin 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57"/>
            <a:ext cx="12192000" cy="7058722"/>
          </a:xfrm>
        </p:spPr>
      </p:pic>
    </p:spTree>
    <p:extLst>
      <p:ext uri="{BB962C8B-B14F-4D97-AF65-F5344CB8AC3E}">
        <p14:creationId xmlns:p14="http://schemas.microsoft.com/office/powerpoint/2010/main" val="182928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38" y="0"/>
            <a:ext cx="10515600" cy="65792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LFT in pregnancy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" y="747133"/>
            <a:ext cx="11575915" cy="4661208"/>
          </a:xfrm>
        </p:spPr>
      </p:pic>
      <p:sp>
        <p:nvSpPr>
          <p:cNvPr id="5" name="Rectangle 4"/>
          <p:cNvSpPr/>
          <p:nvPr/>
        </p:nvSpPr>
        <p:spPr>
          <a:xfrm>
            <a:off x="428017" y="5497552"/>
            <a:ext cx="11575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is important to note that the upper limit of transaminases, GGT and bilirubin in pregnancy is 20% lower than the non-pregnant range.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15"/>
            <a:ext cx="11899346" cy="6724185"/>
          </a:xfrm>
        </p:spPr>
      </p:pic>
    </p:spTree>
    <p:extLst>
      <p:ext uri="{BB962C8B-B14F-4D97-AF65-F5344CB8AC3E}">
        <p14:creationId xmlns:p14="http://schemas.microsoft.com/office/powerpoint/2010/main" val="34151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06"/>
            <a:ext cx="64008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-44606"/>
            <a:ext cx="5579457" cy="67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61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9" y="78059"/>
            <a:ext cx="11923281" cy="6367346"/>
          </a:xfrm>
        </p:spPr>
      </p:pic>
    </p:spTree>
    <p:extLst>
      <p:ext uri="{BB962C8B-B14F-4D97-AF65-F5344CB8AC3E}">
        <p14:creationId xmlns:p14="http://schemas.microsoft.com/office/powerpoint/2010/main" val="186871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0"/>
            <a:ext cx="11853747" cy="6661827"/>
          </a:xfrm>
        </p:spPr>
      </p:pic>
    </p:spTree>
    <p:extLst>
      <p:ext uri="{BB962C8B-B14F-4D97-AF65-F5344CB8AC3E}">
        <p14:creationId xmlns:p14="http://schemas.microsoft.com/office/powerpoint/2010/main" val="1977773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tochondria: Form, function, and disea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8" y="0"/>
            <a:ext cx="12055812" cy="707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499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97"/>
            <a:ext cx="12113940" cy="6844764"/>
          </a:xfrm>
        </p:spPr>
      </p:pic>
      <p:sp>
        <p:nvSpPr>
          <p:cNvPr id="3" name="Rectangle 2"/>
          <p:cNvSpPr/>
          <p:nvPr/>
        </p:nvSpPr>
        <p:spPr>
          <a:xfrm>
            <a:off x="4289415" y="3063015"/>
            <a:ext cx="4344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Long-chain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3-hydroxyacyl-CoA dehydrogenase (LCHAD) </a:t>
            </a:r>
          </a:p>
        </p:txBody>
      </p:sp>
    </p:spTree>
    <p:extLst>
      <p:ext uri="{BB962C8B-B14F-4D97-AF65-F5344CB8AC3E}">
        <p14:creationId xmlns:p14="http://schemas.microsoft.com/office/powerpoint/2010/main" val="1887388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81" y="568713"/>
            <a:ext cx="5852438" cy="5586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19" y="1085792"/>
            <a:ext cx="3213122" cy="42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225423"/>
            <a:ext cx="3000144" cy="39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2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is the function of the AST?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" y="1460810"/>
            <a:ext cx="10142694" cy="3934139"/>
          </a:xfrm>
        </p:spPr>
      </p:pic>
      <p:sp>
        <p:nvSpPr>
          <p:cNvPr id="5" name="Rectangle 4"/>
          <p:cNvSpPr/>
          <p:nvPr/>
        </p:nvSpPr>
        <p:spPr>
          <a:xfrm>
            <a:off x="-1" y="5943600"/>
            <a:ext cx="39252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AST =SGOT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962"/>
            <a:ext cx="12192000" cy="6874962"/>
          </a:xfrm>
        </p:spPr>
      </p:pic>
    </p:spTree>
    <p:extLst>
      <p:ext uri="{BB962C8B-B14F-4D97-AF65-F5344CB8AC3E}">
        <p14:creationId xmlns:p14="http://schemas.microsoft.com/office/powerpoint/2010/main" val="22033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0"/>
            <a:ext cx="12191999" cy="68407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28" y="765369"/>
            <a:ext cx="2362200" cy="18478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5275" y="883585"/>
            <a:ext cx="184459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78" y="4986686"/>
            <a:ext cx="2466975" cy="1657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29855" y="5815361"/>
            <a:ext cx="184459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44" y="352775"/>
            <a:ext cx="1504950" cy="149832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43655" y="187539"/>
            <a:ext cx="184459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AST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7620"/>
            <a:ext cx="1898029" cy="142352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0" y="4292142"/>
            <a:ext cx="1844598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41720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478" y="1673157"/>
            <a:ext cx="9144000" cy="3837562"/>
          </a:xfrm>
        </p:spPr>
        <p:txBody>
          <a:bodyPr/>
          <a:lstStyle/>
          <a:p>
            <a:pPr lvl="0"/>
            <a:r>
              <a:rPr lang="en-US" alt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</a:p>
          <a:p>
            <a:pPr lvl="0"/>
            <a:r>
              <a:rPr lang="en-US" altLang="en-US" sz="48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n-US" altLang="en-US" sz="48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Ritis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ratio is the 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Ratio"/>
              </a:rPr>
              <a:t>ratio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the 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 tooltip="Concentration"/>
              </a:rPr>
              <a:t>concentrations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two </a:t>
            </a:r>
            <a:r>
              <a:rPr lang="en-US" altLang="en-US" sz="4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 tooltip="Enzyme"/>
              </a:rPr>
              <a:t>enzymes</a:t>
            </a:r>
            <a:endParaRPr lang="en-US" altLang="en-US" sz="5400" b="1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4395" y="359846"/>
            <a:ext cx="7028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AST/ALT ratio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96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77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1376" y="5810896"/>
            <a:ext cx="10482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&gt;2              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hepatic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fibrosis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50059" y="5810896"/>
            <a:ext cx="1" cy="6463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1376" y="5810896"/>
            <a:ext cx="0" cy="6463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73522" y="5720795"/>
            <a:ext cx="0" cy="6463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87002"/>
              </p:ext>
            </p:extLst>
          </p:nvPr>
        </p:nvGraphicFramePr>
        <p:xfrm>
          <a:off x="0" y="1536236"/>
          <a:ext cx="12191999" cy="4761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1262">
                  <a:extLst>
                    <a:ext uri="{9D8B030D-6E8A-4147-A177-3AD203B41FA5}">
                      <a16:colId xmlns:a16="http://schemas.microsoft.com/office/drawing/2014/main" xmlns="" val="4112144670"/>
                    </a:ext>
                  </a:extLst>
                </a:gridCol>
                <a:gridCol w="4266553">
                  <a:extLst>
                    <a:ext uri="{9D8B030D-6E8A-4147-A177-3AD203B41FA5}">
                      <a16:colId xmlns:a16="http://schemas.microsoft.com/office/drawing/2014/main" xmlns="" val="735701337"/>
                    </a:ext>
                  </a:extLst>
                </a:gridCol>
                <a:gridCol w="3454184">
                  <a:extLst>
                    <a:ext uri="{9D8B030D-6E8A-4147-A177-3AD203B41FA5}">
                      <a16:colId xmlns:a16="http://schemas.microsoft.com/office/drawing/2014/main" xmlns="" val="1291060277"/>
                    </a:ext>
                  </a:extLst>
                </a:gridCol>
              </a:tblGrid>
              <a:tr h="737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Change with acute inflammatory conditions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It is moderately sensitive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It is extremely sensitive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020910196"/>
                  </a:ext>
                </a:extLst>
              </a:tr>
              <a:tr h="13200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rise in metastatic or primary neoplasm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is moderate or no change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is markedly increased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592480294"/>
                  </a:ext>
                </a:extLst>
              </a:tr>
              <a:tr h="13200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 cirrhosis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is a mild to moderate increase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moderately increase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014779947"/>
                  </a:ext>
                </a:extLst>
              </a:tr>
              <a:tr h="13200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 acute myocardial infarction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is a mild to moderate increase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markedly increase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7682952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6376080"/>
            <a:ext cx="12191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  (SGPT) is more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raised than( AST)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acute hepatobiliary obstruction than AST (SGOT).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161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1262">
                  <a:extLst>
                    <a:ext uri="{9D8B030D-6E8A-4147-A177-3AD203B41FA5}">
                      <a16:colId xmlns:a16="http://schemas.microsoft.com/office/drawing/2014/main" xmlns="" val="1155649083"/>
                    </a:ext>
                  </a:extLst>
                </a:gridCol>
                <a:gridCol w="4253624">
                  <a:extLst>
                    <a:ext uri="{9D8B030D-6E8A-4147-A177-3AD203B41FA5}">
                      <a16:colId xmlns:a16="http://schemas.microsoft.com/office/drawing/2014/main" xmlns="" val="306010536"/>
                    </a:ext>
                  </a:extLst>
                </a:gridCol>
                <a:gridCol w="3467113">
                  <a:extLst>
                    <a:ext uri="{9D8B030D-6E8A-4147-A177-3AD203B41FA5}">
                      <a16:colId xmlns:a16="http://schemas.microsoft.com/office/drawing/2014/main" xmlns="" val="3793374348"/>
                    </a:ext>
                  </a:extLst>
                </a:gridCol>
              </a:tblGrid>
              <a:tr h="6006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Clinical parameters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SGPT (ALT)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SGOT (AST)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388270864"/>
                  </a:ext>
                </a:extLst>
              </a:tr>
              <a:tr h="507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 range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 to 35 IU/L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 to 40 IU/L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4105733247"/>
                  </a:ext>
                </a:extLst>
              </a:tr>
              <a:tr h="507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Half-life in blood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 to 57 hours (3 to 5 days)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 to 22 hours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299782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7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329</Words>
  <Application>Microsoft Office PowerPoint</Application>
  <PresentationFormat>Widescreen</PresentationFormat>
  <Paragraphs>90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</vt:lpstr>
      <vt:lpstr>PowerPoint Presentation</vt:lpstr>
      <vt:lpstr>What is the function of the AST?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isolated GGT rise is classically associated with alcohol excess ALP rise  without   GGT rise   suggest   Bony pathology. </vt:lpstr>
      <vt:lpstr> The pattern of ALT to ALP rise </vt:lpstr>
      <vt:lpstr>PowerPoint Presentation</vt:lpstr>
      <vt:lpstr>PowerPoint Presentation</vt:lpstr>
      <vt:lpstr>PowerPoint Presentation</vt:lpstr>
      <vt:lpstr>PowerPoint Presentation</vt:lpstr>
      <vt:lpstr>LFT in pregnancy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moghaveh</dc:creator>
  <cp:lastModifiedBy>fcc</cp:lastModifiedBy>
  <cp:revision>31</cp:revision>
  <dcterms:created xsi:type="dcterms:W3CDTF">2024-01-23T10:03:06Z</dcterms:created>
  <dcterms:modified xsi:type="dcterms:W3CDTF">2024-02-07T04:18:50Z</dcterms:modified>
</cp:coreProperties>
</file>